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61" r:id="rId4"/>
    <p:sldId id="276" r:id="rId5"/>
    <p:sldId id="277" r:id="rId6"/>
    <p:sldId id="278" r:id="rId7"/>
    <p:sldId id="274" r:id="rId8"/>
    <p:sldId id="260" r:id="rId9"/>
    <p:sldId id="259" r:id="rId10"/>
    <p:sldId id="264" r:id="rId11"/>
    <p:sldId id="263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62803C-1A47-4907-AA76-37370166C7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AF43823-C7B2-464F-A956-69BDEB23FA75}">
      <dgm:prSet/>
      <dgm:spPr/>
      <dgm:t>
        <a:bodyPr/>
        <a:lstStyle/>
        <a:p>
          <a:r>
            <a:rPr lang="en-US" dirty="0"/>
            <a:t>Must belong to a federally recognized Under –Represented Minority group (URM)</a:t>
          </a:r>
        </a:p>
      </dgm:t>
    </dgm:pt>
    <dgm:pt modelId="{BC92D423-F073-4764-A56E-1E2AE73C1BC6}" type="parTrans" cxnId="{04B99C88-7468-44C4-B6D1-A0561FAF21B1}">
      <dgm:prSet/>
      <dgm:spPr/>
      <dgm:t>
        <a:bodyPr/>
        <a:lstStyle/>
        <a:p>
          <a:endParaRPr lang="en-US"/>
        </a:p>
      </dgm:t>
    </dgm:pt>
    <dgm:pt modelId="{15B20FB5-A120-4C8B-957C-27C4F6FBA77A}" type="sibTrans" cxnId="{04B99C88-7468-44C4-B6D1-A0561FAF21B1}">
      <dgm:prSet/>
      <dgm:spPr/>
      <dgm:t>
        <a:bodyPr/>
        <a:lstStyle/>
        <a:p>
          <a:endParaRPr lang="en-US"/>
        </a:p>
      </dgm:t>
    </dgm:pt>
    <dgm:pt modelId="{3C15388E-C6B9-41A9-B5D2-C19CD496A591}">
      <dgm:prSet/>
      <dgm:spPr/>
      <dgm:t>
        <a:bodyPr/>
        <a:lstStyle/>
        <a:p>
          <a:r>
            <a:rPr lang="en-US"/>
            <a:t>Must be a US citizen or Permanent Resident</a:t>
          </a:r>
        </a:p>
      </dgm:t>
    </dgm:pt>
    <dgm:pt modelId="{523279F7-D4F3-472D-A11A-5918EDABB64E}" type="parTrans" cxnId="{80B6A046-51B6-4B21-90E7-6D3C8AEB0B30}">
      <dgm:prSet/>
      <dgm:spPr/>
      <dgm:t>
        <a:bodyPr/>
        <a:lstStyle/>
        <a:p>
          <a:endParaRPr lang="en-US"/>
        </a:p>
      </dgm:t>
    </dgm:pt>
    <dgm:pt modelId="{CA901D13-C694-452E-A855-33105FDF1375}" type="sibTrans" cxnId="{80B6A046-51B6-4B21-90E7-6D3C8AEB0B30}">
      <dgm:prSet/>
      <dgm:spPr/>
      <dgm:t>
        <a:bodyPr/>
        <a:lstStyle/>
        <a:p>
          <a:endParaRPr lang="en-US"/>
        </a:p>
      </dgm:t>
    </dgm:pt>
    <dgm:pt modelId="{55B640CD-A918-497B-A444-D5D8465B58DF}">
      <dgm:prSet/>
      <dgm:spPr/>
      <dgm:t>
        <a:bodyPr/>
        <a:lstStyle/>
        <a:p>
          <a:r>
            <a:rPr lang="en-US" dirty="0"/>
            <a:t>Must be in a non- medical STEM major</a:t>
          </a:r>
        </a:p>
      </dgm:t>
    </dgm:pt>
    <dgm:pt modelId="{2941950D-819F-4469-ABC6-99CCCCF80547}" type="parTrans" cxnId="{5D38C99F-51B7-4CA6-84B9-FD8B85CD8E99}">
      <dgm:prSet/>
      <dgm:spPr/>
      <dgm:t>
        <a:bodyPr/>
        <a:lstStyle/>
        <a:p>
          <a:endParaRPr lang="en-US"/>
        </a:p>
      </dgm:t>
    </dgm:pt>
    <dgm:pt modelId="{EC6A48D3-09FE-4176-99F8-0EDF1207FDE7}" type="sibTrans" cxnId="{5D38C99F-51B7-4CA6-84B9-FD8B85CD8E99}">
      <dgm:prSet/>
      <dgm:spPr/>
      <dgm:t>
        <a:bodyPr/>
        <a:lstStyle/>
        <a:p>
          <a:endParaRPr lang="en-US"/>
        </a:p>
      </dgm:t>
    </dgm:pt>
    <dgm:pt modelId="{77C02570-571B-4BB2-B0DB-3701340C1775}">
      <dgm:prSet/>
      <dgm:spPr/>
      <dgm:t>
        <a:bodyPr/>
        <a:lstStyle/>
        <a:p>
          <a:r>
            <a:rPr lang="en-US"/>
            <a:t>Must have completed at least one semester</a:t>
          </a:r>
        </a:p>
      </dgm:t>
    </dgm:pt>
    <dgm:pt modelId="{699C6CE8-8C72-40F1-8F4A-6EC13AEFEDF1}" type="parTrans" cxnId="{58FE7690-CC0C-4A88-84F7-AB5A7939FAE5}">
      <dgm:prSet/>
      <dgm:spPr/>
      <dgm:t>
        <a:bodyPr/>
        <a:lstStyle/>
        <a:p>
          <a:endParaRPr lang="en-US"/>
        </a:p>
      </dgm:t>
    </dgm:pt>
    <dgm:pt modelId="{B0F520F5-9B0A-40DE-8B1B-5EE2FA5DDA39}" type="sibTrans" cxnId="{58FE7690-CC0C-4A88-84F7-AB5A7939FAE5}">
      <dgm:prSet/>
      <dgm:spPr/>
      <dgm:t>
        <a:bodyPr/>
        <a:lstStyle/>
        <a:p>
          <a:endParaRPr lang="en-US"/>
        </a:p>
      </dgm:t>
    </dgm:pt>
    <dgm:pt modelId="{7E59CC9F-B458-45EB-9126-FF313F13E140}">
      <dgm:prSet/>
      <dgm:spPr/>
      <dgm:t>
        <a:bodyPr/>
        <a:lstStyle/>
        <a:p>
          <a:r>
            <a:rPr lang="en-US"/>
            <a:t>Must be a full-time student</a:t>
          </a:r>
        </a:p>
      </dgm:t>
    </dgm:pt>
    <dgm:pt modelId="{ED60152A-2560-413C-AEB1-43423533D4DA}" type="parTrans" cxnId="{DE90F120-5AA4-40BC-8EDF-708B579D3A41}">
      <dgm:prSet/>
      <dgm:spPr/>
      <dgm:t>
        <a:bodyPr/>
        <a:lstStyle/>
        <a:p>
          <a:endParaRPr lang="en-US"/>
        </a:p>
      </dgm:t>
    </dgm:pt>
    <dgm:pt modelId="{DD42787B-BE30-4D23-8576-731C680B70D6}" type="sibTrans" cxnId="{DE90F120-5AA4-40BC-8EDF-708B579D3A41}">
      <dgm:prSet/>
      <dgm:spPr/>
      <dgm:t>
        <a:bodyPr/>
        <a:lstStyle/>
        <a:p>
          <a:endParaRPr lang="en-US"/>
        </a:p>
      </dgm:t>
    </dgm:pt>
    <dgm:pt modelId="{BC5C8C42-5F65-4973-A882-A262956978B1}" type="pres">
      <dgm:prSet presAssocID="{F762803C-1A47-4907-AA76-37370166C7D1}" presName="linear" presStyleCnt="0">
        <dgm:presLayoutVars>
          <dgm:animLvl val="lvl"/>
          <dgm:resizeHandles val="exact"/>
        </dgm:presLayoutVars>
      </dgm:prSet>
      <dgm:spPr/>
    </dgm:pt>
    <dgm:pt modelId="{227EB7AA-24E8-4403-AF6A-8467C15C0808}" type="pres">
      <dgm:prSet presAssocID="{7AF43823-C7B2-464F-A956-69BDEB23FA7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B342328-DF55-4538-931C-9968A49FB219}" type="pres">
      <dgm:prSet presAssocID="{15B20FB5-A120-4C8B-957C-27C4F6FBA77A}" presName="spacer" presStyleCnt="0"/>
      <dgm:spPr/>
    </dgm:pt>
    <dgm:pt modelId="{8AC722F2-06F7-455D-9366-053E67BEE14F}" type="pres">
      <dgm:prSet presAssocID="{3C15388E-C6B9-41A9-B5D2-C19CD496A59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5052BC6-A558-45C6-898B-160D10C56429}" type="pres">
      <dgm:prSet presAssocID="{CA901D13-C694-452E-A855-33105FDF1375}" presName="spacer" presStyleCnt="0"/>
      <dgm:spPr/>
    </dgm:pt>
    <dgm:pt modelId="{69309586-4739-43E0-B44B-BEE06956FDC9}" type="pres">
      <dgm:prSet presAssocID="{55B640CD-A918-497B-A444-D5D8465B58D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BA88AB2-D51B-4FB8-9218-99547A3B47DF}" type="pres">
      <dgm:prSet presAssocID="{EC6A48D3-09FE-4176-99F8-0EDF1207FDE7}" presName="spacer" presStyleCnt="0"/>
      <dgm:spPr/>
    </dgm:pt>
    <dgm:pt modelId="{DC7C8433-8B16-46D9-B625-77FFF7FEADF8}" type="pres">
      <dgm:prSet presAssocID="{77C02570-571B-4BB2-B0DB-3701340C177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DD6C116-655F-420E-AF5B-7FA6FB75B140}" type="pres">
      <dgm:prSet presAssocID="{B0F520F5-9B0A-40DE-8B1B-5EE2FA5DDA39}" presName="spacer" presStyleCnt="0"/>
      <dgm:spPr/>
    </dgm:pt>
    <dgm:pt modelId="{76885A65-0AB3-478A-9BA7-123838E52473}" type="pres">
      <dgm:prSet presAssocID="{7E59CC9F-B458-45EB-9126-FF313F13E14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E90F120-5AA4-40BC-8EDF-708B579D3A41}" srcId="{F762803C-1A47-4907-AA76-37370166C7D1}" destId="{7E59CC9F-B458-45EB-9126-FF313F13E140}" srcOrd="4" destOrd="0" parTransId="{ED60152A-2560-413C-AEB1-43423533D4DA}" sibTransId="{DD42787B-BE30-4D23-8576-731C680B70D6}"/>
    <dgm:cxn modelId="{122C7622-08D5-415D-8697-D772A41F19C0}" type="presOf" srcId="{F762803C-1A47-4907-AA76-37370166C7D1}" destId="{BC5C8C42-5F65-4973-A882-A262956978B1}" srcOrd="0" destOrd="0" presId="urn:microsoft.com/office/officeart/2005/8/layout/vList2"/>
    <dgm:cxn modelId="{80B6A046-51B6-4B21-90E7-6D3C8AEB0B30}" srcId="{F762803C-1A47-4907-AA76-37370166C7D1}" destId="{3C15388E-C6B9-41A9-B5D2-C19CD496A591}" srcOrd="1" destOrd="0" parTransId="{523279F7-D4F3-472D-A11A-5918EDABB64E}" sibTransId="{CA901D13-C694-452E-A855-33105FDF1375}"/>
    <dgm:cxn modelId="{00033075-8F20-4839-8E27-C15963D3C8A6}" type="presOf" srcId="{7E59CC9F-B458-45EB-9126-FF313F13E140}" destId="{76885A65-0AB3-478A-9BA7-123838E52473}" srcOrd="0" destOrd="0" presId="urn:microsoft.com/office/officeart/2005/8/layout/vList2"/>
    <dgm:cxn modelId="{9954187E-43D6-4937-95DE-8BB0B3FD5916}" type="presOf" srcId="{77C02570-571B-4BB2-B0DB-3701340C1775}" destId="{DC7C8433-8B16-46D9-B625-77FFF7FEADF8}" srcOrd="0" destOrd="0" presId="urn:microsoft.com/office/officeart/2005/8/layout/vList2"/>
    <dgm:cxn modelId="{BCC53180-720E-4657-A6E0-550E0A03E3AA}" type="presOf" srcId="{7AF43823-C7B2-464F-A956-69BDEB23FA75}" destId="{227EB7AA-24E8-4403-AF6A-8467C15C0808}" srcOrd="0" destOrd="0" presId="urn:microsoft.com/office/officeart/2005/8/layout/vList2"/>
    <dgm:cxn modelId="{04B99C88-7468-44C4-B6D1-A0561FAF21B1}" srcId="{F762803C-1A47-4907-AA76-37370166C7D1}" destId="{7AF43823-C7B2-464F-A956-69BDEB23FA75}" srcOrd="0" destOrd="0" parTransId="{BC92D423-F073-4764-A56E-1E2AE73C1BC6}" sibTransId="{15B20FB5-A120-4C8B-957C-27C4F6FBA77A}"/>
    <dgm:cxn modelId="{58FE7690-CC0C-4A88-84F7-AB5A7939FAE5}" srcId="{F762803C-1A47-4907-AA76-37370166C7D1}" destId="{77C02570-571B-4BB2-B0DB-3701340C1775}" srcOrd="3" destOrd="0" parTransId="{699C6CE8-8C72-40F1-8F4A-6EC13AEFEDF1}" sibTransId="{B0F520F5-9B0A-40DE-8B1B-5EE2FA5DDA39}"/>
    <dgm:cxn modelId="{5D38C99F-51B7-4CA6-84B9-FD8B85CD8E99}" srcId="{F762803C-1A47-4907-AA76-37370166C7D1}" destId="{55B640CD-A918-497B-A444-D5D8465B58DF}" srcOrd="2" destOrd="0" parTransId="{2941950D-819F-4469-ABC6-99CCCCF80547}" sibTransId="{EC6A48D3-09FE-4176-99F8-0EDF1207FDE7}"/>
    <dgm:cxn modelId="{FB09D3A2-54AE-498C-A3EC-353BB629427A}" type="presOf" srcId="{3C15388E-C6B9-41A9-B5D2-C19CD496A591}" destId="{8AC722F2-06F7-455D-9366-053E67BEE14F}" srcOrd="0" destOrd="0" presId="urn:microsoft.com/office/officeart/2005/8/layout/vList2"/>
    <dgm:cxn modelId="{508001B5-2D12-4BD7-A9D1-066FFE936C8A}" type="presOf" srcId="{55B640CD-A918-497B-A444-D5D8465B58DF}" destId="{69309586-4739-43E0-B44B-BEE06956FDC9}" srcOrd="0" destOrd="0" presId="urn:microsoft.com/office/officeart/2005/8/layout/vList2"/>
    <dgm:cxn modelId="{C9C546AE-0563-4844-87DB-3B12EE82DC45}" type="presParOf" srcId="{BC5C8C42-5F65-4973-A882-A262956978B1}" destId="{227EB7AA-24E8-4403-AF6A-8467C15C0808}" srcOrd="0" destOrd="0" presId="urn:microsoft.com/office/officeart/2005/8/layout/vList2"/>
    <dgm:cxn modelId="{433A7A20-DE95-4EAD-9FFF-0BD8E96DF44B}" type="presParOf" srcId="{BC5C8C42-5F65-4973-A882-A262956978B1}" destId="{CB342328-DF55-4538-931C-9968A49FB219}" srcOrd="1" destOrd="0" presId="urn:microsoft.com/office/officeart/2005/8/layout/vList2"/>
    <dgm:cxn modelId="{03EBAD93-C5D7-4F98-ABF3-18920F14C1DD}" type="presParOf" srcId="{BC5C8C42-5F65-4973-A882-A262956978B1}" destId="{8AC722F2-06F7-455D-9366-053E67BEE14F}" srcOrd="2" destOrd="0" presId="urn:microsoft.com/office/officeart/2005/8/layout/vList2"/>
    <dgm:cxn modelId="{BED10B01-72B7-485A-BDCA-2515053AC855}" type="presParOf" srcId="{BC5C8C42-5F65-4973-A882-A262956978B1}" destId="{A5052BC6-A558-45C6-898B-160D10C56429}" srcOrd="3" destOrd="0" presId="urn:microsoft.com/office/officeart/2005/8/layout/vList2"/>
    <dgm:cxn modelId="{681EAFE1-26AF-48D9-8820-7B63766C9B68}" type="presParOf" srcId="{BC5C8C42-5F65-4973-A882-A262956978B1}" destId="{69309586-4739-43E0-B44B-BEE06956FDC9}" srcOrd="4" destOrd="0" presId="urn:microsoft.com/office/officeart/2005/8/layout/vList2"/>
    <dgm:cxn modelId="{966F7443-1521-4220-BA62-6709B44B613C}" type="presParOf" srcId="{BC5C8C42-5F65-4973-A882-A262956978B1}" destId="{5BA88AB2-D51B-4FB8-9218-99547A3B47DF}" srcOrd="5" destOrd="0" presId="urn:microsoft.com/office/officeart/2005/8/layout/vList2"/>
    <dgm:cxn modelId="{1EA7208A-CCE1-420B-9275-D31E416C975A}" type="presParOf" srcId="{BC5C8C42-5F65-4973-A882-A262956978B1}" destId="{DC7C8433-8B16-46D9-B625-77FFF7FEADF8}" srcOrd="6" destOrd="0" presId="urn:microsoft.com/office/officeart/2005/8/layout/vList2"/>
    <dgm:cxn modelId="{153730D5-B435-4239-8C0C-C5C5A1E0AD57}" type="presParOf" srcId="{BC5C8C42-5F65-4973-A882-A262956978B1}" destId="{7DD6C116-655F-420E-AF5B-7FA6FB75B140}" srcOrd="7" destOrd="0" presId="urn:microsoft.com/office/officeart/2005/8/layout/vList2"/>
    <dgm:cxn modelId="{98C6B0E3-42B4-400A-BAB6-1F60345DBED9}" type="presParOf" srcId="{BC5C8C42-5F65-4973-A882-A262956978B1}" destId="{76885A65-0AB3-478A-9BA7-123838E5247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EB7AA-24E8-4403-AF6A-8467C15C0808}">
      <dsp:nvSpPr>
        <dsp:cNvPr id="0" name=""/>
        <dsp:cNvSpPr/>
      </dsp:nvSpPr>
      <dsp:spPr>
        <a:xfrm>
          <a:off x="0" y="72696"/>
          <a:ext cx="5702559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Must belong to a federally recognized Under –Represented Minority group (URM)</a:t>
          </a:r>
        </a:p>
      </dsp:txBody>
      <dsp:txXfrm>
        <a:off x="36896" y="109592"/>
        <a:ext cx="5628767" cy="682028"/>
      </dsp:txXfrm>
    </dsp:sp>
    <dsp:sp modelId="{8AC722F2-06F7-455D-9366-053E67BEE14F}">
      <dsp:nvSpPr>
        <dsp:cNvPr id="0" name=""/>
        <dsp:cNvSpPr/>
      </dsp:nvSpPr>
      <dsp:spPr>
        <a:xfrm>
          <a:off x="0" y="883237"/>
          <a:ext cx="5702559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Must be a US citizen or Permanent Resident</a:t>
          </a:r>
        </a:p>
      </dsp:txBody>
      <dsp:txXfrm>
        <a:off x="36896" y="920133"/>
        <a:ext cx="5628767" cy="682028"/>
      </dsp:txXfrm>
    </dsp:sp>
    <dsp:sp modelId="{69309586-4739-43E0-B44B-BEE06956FDC9}">
      <dsp:nvSpPr>
        <dsp:cNvPr id="0" name=""/>
        <dsp:cNvSpPr/>
      </dsp:nvSpPr>
      <dsp:spPr>
        <a:xfrm>
          <a:off x="0" y="1693777"/>
          <a:ext cx="5702559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Must be in a non- medical STEM major</a:t>
          </a:r>
        </a:p>
      </dsp:txBody>
      <dsp:txXfrm>
        <a:off x="36896" y="1730673"/>
        <a:ext cx="5628767" cy="682028"/>
      </dsp:txXfrm>
    </dsp:sp>
    <dsp:sp modelId="{DC7C8433-8B16-46D9-B625-77FFF7FEADF8}">
      <dsp:nvSpPr>
        <dsp:cNvPr id="0" name=""/>
        <dsp:cNvSpPr/>
      </dsp:nvSpPr>
      <dsp:spPr>
        <a:xfrm>
          <a:off x="0" y="2504317"/>
          <a:ext cx="5702559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Must have completed at least one semester</a:t>
          </a:r>
        </a:p>
      </dsp:txBody>
      <dsp:txXfrm>
        <a:off x="36896" y="2541213"/>
        <a:ext cx="5628767" cy="682028"/>
      </dsp:txXfrm>
    </dsp:sp>
    <dsp:sp modelId="{76885A65-0AB3-478A-9BA7-123838E52473}">
      <dsp:nvSpPr>
        <dsp:cNvPr id="0" name=""/>
        <dsp:cNvSpPr/>
      </dsp:nvSpPr>
      <dsp:spPr>
        <a:xfrm>
          <a:off x="0" y="3314857"/>
          <a:ext cx="5702559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Must be a full-time student</a:t>
          </a:r>
        </a:p>
      </dsp:txBody>
      <dsp:txXfrm>
        <a:off x="36896" y="3351753"/>
        <a:ext cx="5628767" cy="682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BBF89-BCCA-4CA6-941A-F5A01915B54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07F1F-271A-45CE-90CE-40C00BB89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39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Hello everyone. I am Fatma Tat, a chemistry instructor at HCCC and the S-STEM Scholarship Site Coordinator. I am so excited to be here and talk about S-STEM Scholarship.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097B9-9AB7-4BC1-A099-A100B6BC58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72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60E13-AD55-4E17-8A45-C48D22CFD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9D474-4217-4C23-9008-D6C1BFFBB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048FE-DC17-4493-84A5-A45AFC57B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A4FDB-6DEE-4F81-9DF1-3E2472C7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9CB2D-33F0-4949-9E61-D4BBBE63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8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E37E5-4707-48BB-A69A-A097BBCAA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D6085-3895-45DC-8951-38B742EE7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AB66F-7FAE-4624-B8A8-15175E43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926A8-D02D-4513-8E09-6CB5DD39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8B14F-E93D-4BD5-B991-FDA47D355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7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729E6B-DD36-4698-973D-AAD1C5FB52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399A0-4D05-4532-96D0-34B58E27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B46B6-010D-45A0-B0EB-640BC92D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5B713-6593-4C60-AD5E-6357EF89B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A21E4-F2B3-4685-AFDD-86F2A54F9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06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51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90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68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60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85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74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42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1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159E3-59EA-4EF6-9731-FD8C56A4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6B876-91FE-4751-903E-B82A82E15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FFBCD-7E30-4192-BAA5-1DBE93FF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3D348-68CA-4C92-A15A-881B7E286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D4155-78DC-4FCB-B9A9-C452119A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73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70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38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1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199F5-8D9A-4961-BD5A-FB2CC716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3C668-AF57-45D8-A012-52DFA3EF4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31782-D3C5-4B1C-B086-8058C9032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078E3-4A00-4F65-BA75-4FE6AB883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ABA0E-E9C6-4B77-9091-19131E8F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2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86A60-1FDD-4754-B306-037A7A9E5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3C369-2343-4E71-8E16-DA62A2DE5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EF889A-E71D-4F70-B5B7-7FFFF4CA5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2DEB-F410-4691-9210-17A303F9E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A1B86-737B-4EFD-AD28-A8E8BFF9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33873-57FF-45B6-B8FD-F618BC18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2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62483-5EE9-4F9B-B631-3486D5FF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A656E-9486-4A45-8A54-A39D1BE33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0E757-608E-4332-B342-7C4C53049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F1496-E211-4457-BFB0-364693AA0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C8D317-30B9-42C7-A86D-926D2F7FD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E478B5-7F58-41D5-97B4-118347254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A38A1F-76DD-46FF-A0B6-77F7BBE3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550202-1DD0-4C11-BB59-8EC271DC3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1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EA2E-7A2D-4FEF-95FC-B6CBCBEB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14394A-2224-4569-A8F3-EC6C3A12C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F1068-1E1D-4B03-BE5A-97A57C18F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D37D4-D143-4FF1-8A9C-1B9C3C43C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8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21E9FE-D6FA-4B46-9285-5B267C4D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12046E-C939-4D55-846F-EC331F6BA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CF6643-2273-484B-B065-0AB952720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6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CCF2-1D2A-4A51-A1CB-92209FEE1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19037-5837-4702-84E3-BC462DA9D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D3FF2-E230-48D8-99C6-7E5D160F8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80750-6E22-440A-9C6B-B7A200A0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E16CC-CBEC-4A93-97C0-B210EB3A8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08CDD-CE37-4D9A-B6E7-3E26D8857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2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CE8F-BAEE-4695-BFAD-2962D9603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C981C1-44DB-4898-9C3E-867D077EE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C0920A-16C7-4790-983A-98A66379D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16382-BE0B-4710-B04C-978095865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0A2B0-508C-410E-8D3E-BB0C3817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5FB00-BDEE-4CB5-B5FD-43E8E6396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6ECB0-3B22-48D7-8AEC-5B106268A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91647-D03B-4427-8BD1-6B88323AC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8C3BD-8098-4319-912D-C911EF1112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38327-68DA-4968-942D-CC6AB8EAE1D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01E9E-465C-4F7F-B85A-95CCBB91A0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50CF5-B0A9-40D4-93A7-2D15C0DE4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99943-734B-43B3-9A39-425BD12D5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6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59B2-D6BD-4FA0-A571-B185AB66334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BECD-A21E-4163-89A9-43582988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3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8" name="Rectangle 1057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60" name="Freeform: Shape 1059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62" name="Freeform: Shape 1061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676372-3FCB-484E-BD1E-15B631F92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6" y="900284"/>
            <a:ext cx="9092565" cy="1101058"/>
          </a:xfrm>
        </p:spPr>
        <p:txBody>
          <a:bodyPr anchor="b">
            <a:noAutofit/>
          </a:bodyPr>
          <a:lstStyle/>
          <a:p>
            <a:r>
              <a:rPr lang="en-US" sz="3400" b="1" dirty="0"/>
              <a:t>School of </a:t>
            </a:r>
            <a:br>
              <a:rPr lang="en-US" sz="3400" b="1" dirty="0"/>
            </a:br>
            <a:r>
              <a:rPr lang="en-US" sz="3400" b="1" dirty="0"/>
              <a:t>Science, Technology, Engineering, Mathematics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D7F83-9FF4-4467-811D-120A6F38F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13" y="5303744"/>
            <a:ext cx="2398479" cy="70363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000" dirty="0"/>
              <a:t>Board of Trustees</a:t>
            </a:r>
          </a:p>
          <a:p>
            <a:pPr algn="l"/>
            <a:r>
              <a:rPr lang="en-US" sz="2000" dirty="0"/>
              <a:t>February 21</a:t>
            </a:r>
            <a:r>
              <a:rPr lang="en-US" sz="2000" baseline="30000" dirty="0"/>
              <a:t>st</a:t>
            </a:r>
            <a:r>
              <a:rPr lang="en-US" sz="2000" dirty="0"/>
              <a:t>, 2023</a:t>
            </a:r>
          </a:p>
        </p:txBody>
      </p:sp>
      <p:sp>
        <p:nvSpPr>
          <p:cNvPr id="1064" name="Rectangle 106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66" name="Rectangle 106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9DDDCC-3163-E2E9-7DE6-D9910D9227DD}"/>
              </a:ext>
            </a:extLst>
          </p:cNvPr>
          <p:cNvSpPr txBox="1"/>
          <p:nvPr/>
        </p:nvSpPr>
        <p:spPr>
          <a:xfrm>
            <a:off x="489097" y="2406860"/>
            <a:ext cx="8206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Bookman Old Style" panose="02050604050505020204" pitchFamily="18" charset="0"/>
              </a:rPr>
              <a:t>Burl Yearwood </a:t>
            </a:r>
            <a:r>
              <a:rPr lang="en-US" dirty="0">
                <a:latin typeface="Bookman Old Style" panose="02050604050505020204" pitchFamily="18" charset="0"/>
              </a:rPr>
              <a:t>– Dean, STEM</a:t>
            </a:r>
            <a:br>
              <a:rPr lang="en-US" b="1" dirty="0">
                <a:latin typeface="Bookman Old Style" panose="02050604050505020204" pitchFamily="18" charset="0"/>
              </a:rPr>
            </a:br>
            <a:r>
              <a:rPr lang="en-US" b="1" dirty="0">
                <a:latin typeface="Bookman Old Style" panose="02050604050505020204" pitchFamily="18" charset="0"/>
              </a:rPr>
              <a:t>Fatma Tat </a:t>
            </a:r>
            <a:r>
              <a:rPr lang="en-US" dirty="0">
                <a:latin typeface="Bookman Old Style" panose="02050604050505020204" pitchFamily="18" charset="0"/>
              </a:rPr>
              <a:t>– Coordinator, S-STEM program at HCCC</a:t>
            </a:r>
            <a:br>
              <a:rPr lang="en-US" b="1" dirty="0">
                <a:latin typeface="Bookman Old Style" panose="02050604050505020204" pitchFamily="18" charset="0"/>
              </a:rPr>
            </a:br>
            <a:r>
              <a:rPr lang="en-US" b="1" dirty="0">
                <a:latin typeface="Bookman Old Style" panose="02050604050505020204" pitchFamily="18" charset="0"/>
              </a:rPr>
              <a:t>Fidelis Foda-Kahouo </a:t>
            </a:r>
            <a:r>
              <a:rPr lang="en-US" dirty="0">
                <a:latin typeface="Bookman Old Style" panose="02050604050505020204" pitchFamily="18" charset="0"/>
              </a:rPr>
              <a:t>– Coordinator, B2B-NNJ program at HCCC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9B4A843A-6DD0-6478-DAB8-7012F6A53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157" y="5456144"/>
            <a:ext cx="1786630" cy="928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STEM logo">
            <a:extLst>
              <a:ext uri="{FF2B5EF4-FFF2-40B4-BE49-F238E27FC236}">
                <a16:creationId xmlns:a16="http://schemas.microsoft.com/office/drawing/2014/main" id="{04E3439C-9DDE-BFED-CA23-D924A5F7D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99469" y="625682"/>
            <a:ext cx="1718933" cy="171893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055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E41F-CE4E-703C-9676-9FD03DC67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970" y="633047"/>
            <a:ext cx="9144000" cy="1079378"/>
          </a:xfrm>
        </p:spPr>
        <p:txBody>
          <a:bodyPr/>
          <a:lstStyle/>
          <a:p>
            <a:r>
              <a:rPr lang="en-US" dirty="0"/>
              <a:t>NNJ-B2B Success Stories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403F9-150D-AF2D-C24E-A357E7EEB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4247" y="231249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dirty="0" err="1"/>
              <a:t>Jakita</a:t>
            </a:r>
            <a:r>
              <a:rPr lang="en-US" sz="3200" dirty="0"/>
              <a:t> Crawford: HCCC Class of 2021</a:t>
            </a:r>
          </a:p>
          <a:p>
            <a:endParaRPr lang="en-US" sz="3200" dirty="0"/>
          </a:p>
          <a:p>
            <a:r>
              <a:rPr lang="en-US" sz="3200" dirty="0"/>
              <a:t>Daniel Menendez: HCCC Class of 2022</a:t>
            </a:r>
          </a:p>
        </p:txBody>
      </p:sp>
      <p:pic>
        <p:nvPicPr>
          <p:cNvPr id="4" name="Picture 3" descr="School of STEM">
            <a:extLst>
              <a:ext uri="{FF2B5EF4-FFF2-40B4-BE49-F238E27FC236}">
                <a16:creationId xmlns:a16="http://schemas.microsoft.com/office/drawing/2014/main" id="{D7EABEF2-C552-2D2C-752B-63A75BE0A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579" y="5678424"/>
            <a:ext cx="2088257" cy="1085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20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500939-390B-C62F-96FD-5CCF019EF76F}"/>
              </a:ext>
            </a:extLst>
          </p:cNvPr>
          <p:cNvSpPr txBox="1"/>
          <p:nvPr/>
        </p:nvSpPr>
        <p:spPr>
          <a:xfrm>
            <a:off x="1406718" y="747563"/>
            <a:ext cx="8245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THANK YOU!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QUESTIONS?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125F8921-FF8E-427C-DCE0-106021C4E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134" y="4450893"/>
            <a:ext cx="4087254" cy="2124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955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39F07-1FEE-F13C-E590-AEED58BB9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5267" y="347133"/>
            <a:ext cx="3877733" cy="1346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S-STEM: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BBF017-CCEE-4F5E-8E86-D9E73BD6DE36}"/>
              </a:ext>
            </a:extLst>
          </p:cNvPr>
          <p:cNvSpPr txBox="1"/>
          <p:nvPr/>
        </p:nvSpPr>
        <p:spPr>
          <a:xfrm>
            <a:off x="1473199" y="3073400"/>
            <a:ext cx="843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sustainable Pathways from Community College to Bachelor's Degree for Urban Youth in STEM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54D9C8B3-55CC-40DD-87FF-840F9E5BAB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200" y="5740420"/>
            <a:ext cx="1598054" cy="830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STEM logo">
            <a:extLst>
              <a:ext uri="{FF2B5EF4-FFF2-40B4-BE49-F238E27FC236}">
                <a16:creationId xmlns:a16="http://schemas.microsoft.com/office/drawing/2014/main" id="{DD45FA49-212C-41EA-A64C-38E61530B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15321" y="507149"/>
            <a:ext cx="1718933" cy="171893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24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AB53560-AFE0-47E0-8D06-C4FC59693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Goals of S-STEM Program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625A22-9737-4A17-B8B0-85612B918B77}"/>
              </a:ext>
            </a:extLst>
          </p:cNvPr>
          <p:cNvSpPr txBox="1"/>
          <p:nvPr/>
        </p:nvSpPr>
        <p:spPr>
          <a:xfrm>
            <a:off x="3306233" y="294538"/>
            <a:ext cx="5579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Goals of S-STEM Program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70706989-DF0F-4680-BA85-93A1264A9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9598" y="5732898"/>
            <a:ext cx="1598054" cy="8305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C5D847E-6296-44C1-8AA3-B5F824CC4D6F}"/>
              </a:ext>
            </a:extLst>
          </p:cNvPr>
          <p:cNvSpPr/>
          <p:nvPr/>
        </p:nvSpPr>
        <p:spPr>
          <a:xfrm>
            <a:off x="457200" y="1328206"/>
            <a:ext cx="5791200" cy="338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1: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 system of scholarships and academic support for low-income, academically talented minority students in STEM with demonstrated financial need</a:t>
            </a:r>
          </a:p>
          <a:p>
            <a:pPr>
              <a:lnSpc>
                <a:spcPct val="12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2: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 pipelines for S-STEM Scholars from community colleges to 4-year schools and from Baccalaureates to graduate study and careers</a:t>
            </a:r>
          </a:p>
          <a:p>
            <a:pPr>
              <a:lnSpc>
                <a:spcPct val="12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3: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and maintaining an S-STEM learning community both within and across alliance campuses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7ED117-41DF-4814-BABD-2DA7ABE27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4955" y="1870204"/>
            <a:ext cx="5392697" cy="218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67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B70F61D-A697-44D8-89EF-22E9359D8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334" y="5757354"/>
            <a:ext cx="1598054" cy="8305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7B1AF92-9C67-4DEA-8F76-0DFA8223F879}"/>
              </a:ext>
            </a:extLst>
          </p:cNvPr>
          <p:cNvSpPr/>
          <p:nvPr/>
        </p:nvSpPr>
        <p:spPr>
          <a:xfrm>
            <a:off x="2816576" y="289467"/>
            <a:ext cx="65588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/>
              <a:t>S-STEM Program Eligibility Criteria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800AFF-4DC8-4AA8-B459-E68B8CB2A514}"/>
              </a:ext>
            </a:extLst>
          </p:cNvPr>
          <p:cNvSpPr/>
          <p:nvPr/>
        </p:nvSpPr>
        <p:spPr>
          <a:xfrm>
            <a:off x="1600200" y="1117600"/>
            <a:ext cx="854286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Citizen or Green card holder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Full-time student and must have completed at least one semester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GPA of 3.50 in non-medical STEM field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Underrepresented Minority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African American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Indian or Alaska Native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Hispanic or Latino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Native Hawaiian or Pacific Islander</a:t>
            </a:r>
          </a:p>
          <a:p>
            <a:pPr lvl="2">
              <a:lnSpc>
                <a:spcPct val="100000"/>
              </a:lnSpc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Must be Pell Grant recipient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Availability to participate in S-STEM activities</a:t>
            </a:r>
          </a:p>
        </p:txBody>
      </p:sp>
    </p:spTree>
    <p:extLst>
      <p:ext uri="{BB962C8B-B14F-4D97-AF65-F5344CB8AC3E}">
        <p14:creationId xmlns:p14="http://schemas.microsoft.com/office/powerpoint/2010/main" val="220062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A8CA96F-D655-4365-9C70-33DCED06E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334" y="5757354"/>
            <a:ext cx="1598054" cy="8305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0272232-3002-416A-866D-316C6C75EFC1}"/>
              </a:ext>
            </a:extLst>
          </p:cNvPr>
          <p:cNvSpPr txBox="1"/>
          <p:nvPr/>
        </p:nvSpPr>
        <p:spPr>
          <a:xfrm>
            <a:off x="2264833" y="119254"/>
            <a:ext cx="7662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S-STEM Program Common Activities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339861-D338-4F28-B271-29209F7257A0}"/>
              </a:ext>
            </a:extLst>
          </p:cNvPr>
          <p:cNvSpPr/>
          <p:nvPr/>
        </p:nvSpPr>
        <p:spPr>
          <a:xfrm>
            <a:off x="824428" y="765585"/>
            <a:ext cx="991446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Common activities for students:</a:t>
            </a:r>
          </a:p>
          <a:p>
            <a:endParaRPr lang="en-US" sz="1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Research experiences</a:t>
            </a:r>
          </a:p>
          <a:p>
            <a:endParaRPr lang="en-US" sz="1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Cross-campus peer mentoring</a:t>
            </a:r>
          </a:p>
          <a:p>
            <a:endParaRPr lang="en-US" sz="1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S-STEM Learning Communities</a:t>
            </a:r>
          </a:p>
          <a:p>
            <a:endParaRPr lang="en-US" sz="1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Advising and Recruiting from site coordinator</a:t>
            </a:r>
          </a:p>
          <a:p>
            <a:endParaRPr lang="en-US" sz="1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Rutgers University speaker series</a:t>
            </a:r>
          </a:p>
          <a:p>
            <a:endParaRPr lang="en-US" sz="1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Louis Stokes Alliances for Minority Participation (LSAMP)/ Bridges to the Baccalaureate (B2B) related activities (Annual STEM Research Conference, Annual Transfer Fair, You got This Event etc.)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EB37E7-BBAA-45FF-857A-7AD2C10A7026}"/>
              </a:ext>
            </a:extLst>
          </p:cNvPr>
          <p:cNvSpPr/>
          <p:nvPr/>
        </p:nvSpPr>
        <p:spPr>
          <a:xfrm>
            <a:off x="518613" y="5468853"/>
            <a:ext cx="9209588" cy="79874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S-STEM scholarship awards (each award is $2000) were provided to HCCC students from 2018 to present.</a:t>
            </a:r>
          </a:p>
        </p:txBody>
      </p:sp>
    </p:spTree>
    <p:extLst>
      <p:ext uri="{BB962C8B-B14F-4D97-AF65-F5344CB8AC3E}">
        <p14:creationId xmlns:p14="http://schemas.microsoft.com/office/powerpoint/2010/main" val="16043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8" name="Rectangle 1057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60" name="Freeform: Shape 1059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62" name="Freeform: Shape 1061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4" name="Rectangle 106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66" name="Rectangle 106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9B4A843A-6DD0-6478-DAB8-7012F6A53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625" y="5067300"/>
            <a:ext cx="2241562" cy="1165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STEM logo">
            <a:extLst>
              <a:ext uri="{FF2B5EF4-FFF2-40B4-BE49-F238E27FC236}">
                <a16:creationId xmlns:a16="http://schemas.microsoft.com/office/drawing/2014/main" id="{04E3439C-9DDE-BFED-CA23-D924A5F7D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99469" y="625682"/>
            <a:ext cx="1718933" cy="171893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C5035F7-9A04-06E5-51BD-5A8BC4797B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9092" y="983809"/>
            <a:ext cx="2609524" cy="2387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620D4C5-8F6C-6977-8E9A-367EF57E9254}"/>
              </a:ext>
            </a:extLst>
          </p:cNvPr>
          <p:cNvSpPr txBox="1"/>
          <p:nvPr/>
        </p:nvSpPr>
        <p:spPr>
          <a:xfrm>
            <a:off x="4399092" y="3955899"/>
            <a:ext cx="31963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Fidelis Foda-Kahouo</a:t>
            </a:r>
          </a:p>
          <a:p>
            <a:endParaRPr lang="en-US" sz="2400" dirty="0"/>
          </a:p>
          <a:p>
            <a:r>
              <a:rPr lang="en-US" sz="2400" dirty="0"/>
              <a:t>NNJ-B2B coordinator</a:t>
            </a:r>
          </a:p>
        </p:txBody>
      </p:sp>
    </p:spTree>
    <p:extLst>
      <p:ext uri="{BB962C8B-B14F-4D97-AF65-F5344CB8AC3E}">
        <p14:creationId xmlns:p14="http://schemas.microsoft.com/office/powerpoint/2010/main" val="348348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3227031-6CBD-F235-D6C6-F93BE8A20912}"/>
              </a:ext>
            </a:extLst>
          </p:cNvPr>
          <p:cNvSpPr/>
          <p:nvPr/>
        </p:nvSpPr>
        <p:spPr>
          <a:xfrm>
            <a:off x="6516078" y="1388548"/>
            <a:ext cx="5181600" cy="39649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23262-EAA7-37AB-6239-807B49AB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317"/>
            <a:ext cx="10515600" cy="786345"/>
          </a:xfrm>
        </p:spPr>
        <p:txBody>
          <a:bodyPr/>
          <a:lstStyle/>
          <a:p>
            <a:r>
              <a:rPr lang="en-US" dirty="0"/>
              <a:t>Program Goals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5D3FF-5320-D209-A42D-3FA9A5E03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34856"/>
            <a:ext cx="5181600" cy="46824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n-US" sz="24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ensure the successful transfer of community college STEM students to 4-year institutions by:</a:t>
            </a:r>
          </a:p>
          <a:p>
            <a:pPr marL="0" indent="0">
              <a:buNone/>
            </a:pPr>
            <a:endParaRPr lang="en-US" sz="2400" dirty="0">
              <a:solidFill>
                <a:srgbClr val="2424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uilding multiple bridges between students and the ranks of their 4-year counterparts</a:t>
            </a:r>
          </a:p>
          <a:p>
            <a:pPr marL="0" indent="0">
              <a:buNone/>
            </a:pPr>
            <a:endParaRPr lang="en-US" sz="2400" dirty="0">
              <a:solidFill>
                <a:srgbClr val="2424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en-US" sz="24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eveloping a larger cross-campus learning community built on: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en-US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ndergraduate research 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US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nternships</a:t>
            </a:r>
          </a:p>
          <a:p>
            <a:pPr lvl="1"/>
            <a:r>
              <a:rPr lang="en-US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4-year faculty engagement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ross-campus peer mentoring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91F1E-5EA9-D1A1-FC07-85E312F32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6077" y="1388548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Supporting Paid Campus Activities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Speaker Series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Conferences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B2B Club Meetings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Peer Mentoring and Tutoring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Assistance in recruitment efforts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Assistance in Labs and lectures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School of STEM">
            <a:extLst>
              <a:ext uri="{FF2B5EF4-FFF2-40B4-BE49-F238E27FC236}">
                <a16:creationId xmlns:a16="http://schemas.microsoft.com/office/drawing/2014/main" id="{4FDB0564-38BB-5681-D7B8-B1CF799C6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579" y="5678424"/>
            <a:ext cx="2088257" cy="1085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0613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0F380-636E-0F7F-9690-1D0452432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2" y="267757"/>
            <a:ext cx="9601196" cy="843493"/>
          </a:xfrm>
        </p:spPr>
        <p:txBody>
          <a:bodyPr/>
          <a:lstStyle/>
          <a:p>
            <a:pPr algn="ctr"/>
            <a:r>
              <a:rPr lang="en-US" dirty="0"/>
              <a:t>NNJ-B2B Eligibility Criteria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46102C9C-75CD-F103-3434-1934D7C0DC0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34093751"/>
              </p:ext>
            </p:extLst>
          </p:nvPr>
        </p:nvGraphicFramePr>
        <p:xfrm>
          <a:off x="721060" y="1323975"/>
          <a:ext cx="5702559" cy="4143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4BB9D-50B5-35A9-D09C-200A049A4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9425" y="1323976"/>
            <a:ext cx="4641515" cy="3646610"/>
          </a:xfrm>
        </p:spPr>
        <p:txBody>
          <a:bodyPr>
            <a:normAutofit fontScale="55000" lnSpcReduction="20000"/>
          </a:bodyPr>
          <a:lstStyle/>
          <a:p>
            <a:r>
              <a:rPr lang="en-US" sz="5900" dirty="0"/>
              <a:t>Federally recognized Under-Represented Minority Groups include:</a:t>
            </a:r>
          </a:p>
          <a:p>
            <a:endParaRPr lang="en-US" sz="3300" dirty="0"/>
          </a:p>
          <a:p>
            <a:pPr lvl="2"/>
            <a:r>
              <a:rPr lang="en-US" sz="5100" dirty="0"/>
              <a:t>Black</a:t>
            </a:r>
          </a:p>
          <a:p>
            <a:pPr lvl="2"/>
            <a:r>
              <a:rPr lang="en-US" sz="5100" dirty="0"/>
              <a:t>American Indian or Alaska Native</a:t>
            </a:r>
          </a:p>
          <a:p>
            <a:pPr lvl="2"/>
            <a:r>
              <a:rPr lang="en-US" sz="5100" dirty="0"/>
              <a:t>Hispanic or Latino</a:t>
            </a:r>
          </a:p>
          <a:p>
            <a:pPr lvl="2"/>
            <a:r>
              <a:rPr lang="en-US" sz="5100" dirty="0"/>
              <a:t>Native Hawaiian</a:t>
            </a:r>
          </a:p>
          <a:p>
            <a:pPr lvl="2"/>
            <a:r>
              <a:rPr lang="en-US" sz="5100" dirty="0"/>
              <a:t>Pacific Islander</a:t>
            </a:r>
          </a:p>
          <a:p>
            <a:endParaRPr lang="en-US" dirty="0"/>
          </a:p>
          <a:p>
            <a:pPr marL="0" indent="0">
              <a:buNone/>
            </a:pPr>
            <a:endParaRPr lang="en-US" sz="5100" b="1" dirty="0"/>
          </a:p>
        </p:txBody>
      </p:sp>
      <p:pic>
        <p:nvPicPr>
          <p:cNvPr id="5" name="Picture 4" descr="School of STEM">
            <a:extLst>
              <a:ext uri="{FF2B5EF4-FFF2-40B4-BE49-F238E27FC236}">
                <a16:creationId xmlns:a16="http://schemas.microsoft.com/office/drawing/2014/main" id="{52AC43FF-B8CF-778F-177F-9860A436DD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579" y="5678424"/>
            <a:ext cx="2088257" cy="1085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251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56EE2-B25C-873D-A2C5-1AF176C64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3" y="169332"/>
            <a:ext cx="9601196" cy="130386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200" dirty="0">
                <a:solidFill>
                  <a:srgbClr val="262626"/>
                </a:solidFill>
              </a:rPr>
              <a:t>STEM Under-Represented Minority Transfer Rate</a:t>
            </a:r>
          </a:p>
        </p:txBody>
      </p:sp>
      <p:graphicFrame>
        <p:nvGraphicFramePr>
          <p:cNvPr id="23" name="Content Placeholder 19">
            <a:extLst>
              <a:ext uri="{FF2B5EF4-FFF2-40B4-BE49-F238E27FC236}">
                <a16:creationId xmlns:a16="http://schemas.microsoft.com/office/drawing/2014/main" id="{8C4630AF-8A79-ECF5-17A6-E5F5AC0FAA2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48100393"/>
              </p:ext>
            </p:extLst>
          </p:nvPr>
        </p:nvGraphicFramePr>
        <p:xfrm>
          <a:off x="982784" y="1408429"/>
          <a:ext cx="9716479" cy="3022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9739">
                  <a:extLst>
                    <a:ext uri="{9D8B030D-6E8A-4147-A177-3AD203B41FA5}">
                      <a16:colId xmlns:a16="http://schemas.microsoft.com/office/drawing/2014/main" val="1398066701"/>
                    </a:ext>
                  </a:extLst>
                </a:gridCol>
                <a:gridCol w="1079047">
                  <a:extLst>
                    <a:ext uri="{9D8B030D-6E8A-4147-A177-3AD203B41FA5}">
                      <a16:colId xmlns:a16="http://schemas.microsoft.com/office/drawing/2014/main" val="2803794227"/>
                    </a:ext>
                  </a:extLst>
                </a:gridCol>
                <a:gridCol w="3162518">
                  <a:extLst>
                    <a:ext uri="{9D8B030D-6E8A-4147-A177-3AD203B41FA5}">
                      <a16:colId xmlns:a16="http://schemas.microsoft.com/office/drawing/2014/main" val="482468771"/>
                    </a:ext>
                  </a:extLst>
                </a:gridCol>
                <a:gridCol w="1315175">
                  <a:extLst>
                    <a:ext uri="{9D8B030D-6E8A-4147-A177-3AD203B41FA5}">
                      <a16:colId xmlns:a16="http://schemas.microsoft.com/office/drawing/2014/main" val="772488867"/>
                    </a:ext>
                  </a:extLst>
                </a:gridCol>
              </a:tblGrid>
              <a:tr h="933478">
                <a:tc>
                  <a:txBody>
                    <a:bodyPr/>
                    <a:lstStyle/>
                    <a:p>
                      <a:pPr algn="l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4267" marR="10356" marT="10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Total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Transferred to a 4-year institution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Transfer Rate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extLst>
                  <a:ext uri="{0D108BD9-81ED-4DB2-BD59-A6C34878D82A}">
                    <a16:rowId xmlns:a16="http://schemas.microsoft.com/office/drawing/2014/main" val="3207812460"/>
                  </a:ext>
                </a:extLst>
              </a:tr>
              <a:tr h="522354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STEM URM Graduates, 2020-21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264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155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59%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extLst>
                  <a:ext uri="{0D108BD9-81ED-4DB2-BD59-A6C34878D82A}">
                    <a16:rowId xmlns:a16="http://schemas.microsoft.com/office/drawing/2014/main" val="2475375387"/>
                  </a:ext>
                </a:extLst>
              </a:tr>
              <a:tr h="522354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URM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4267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151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92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61%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extLst>
                  <a:ext uri="{0D108BD9-81ED-4DB2-BD59-A6C34878D82A}">
                    <a16:rowId xmlns:a16="http://schemas.microsoft.com/office/drawing/2014/main" val="2646625849"/>
                  </a:ext>
                </a:extLst>
              </a:tr>
              <a:tr h="522354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Non-URM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4267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113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63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56%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extLst>
                  <a:ext uri="{0D108BD9-81ED-4DB2-BD59-A6C34878D82A}">
                    <a16:rowId xmlns:a16="http://schemas.microsoft.com/office/drawing/2014/main" val="3504885217"/>
                  </a:ext>
                </a:extLst>
              </a:tr>
              <a:tr h="522354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B2B Program</a:t>
                      </a:r>
                      <a:endParaRPr lang="en-US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4267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19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19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en-US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56" marR="10356" marT="10356" marB="0" anchor="b"/>
                </a:tc>
                <a:extLst>
                  <a:ext uri="{0D108BD9-81ED-4DB2-BD59-A6C34878D82A}">
                    <a16:rowId xmlns:a16="http://schemas.microsoft.com/office/drawing/2014/main" val="3132301503"/>
                  </a:ext>
                </a:extLst>
              </a:tr>
            </a:tbl>
          </a:graphicData>
        </a:graphic>
      </p:graphicFrame>
      <p:pic>
        <p:nvPicPr>
          <p:cNvPr id="3" name="Picture 2" descr="School of STEM">
            <a:extLst>
              <a:ext uri="{FF2B5EF4-FFF2-40B4-BE49-F238E27FC236}">
                <a16:creationId xmlns:a16="http://schemas.microsoft.com/office/drawing/2014/main" id="{A95ACA9F-2B7A-A391-9622-21D7A30F8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579" y="5678424"/>
            <a:ext cx="2088257" cy="1085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699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502</Words>
  <Application>Microsoft Office PowerPoint</Application>
  <PresentationFormat>Widescreen</PresentationFormat>
  <Paragraphs>107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Times New Roman</vt:lpstr>
      <vt:lpstr>Wingdings</vt:lpstr>
      <vt:lpstr>Office Theme</vt:lpstr>
      <vt:lpstr>1_Office Theme</vt:lpstr>
      <vt:lpstr>School of  Science, Technology, Engineering, Mathematics</vt:lpstr>
      <vt:lpstr>S-STEM: </vt:lpstr>
      <vt:lpstr>Goals of S-STEM Program</vt:lpstr>
      <vt:lpstr>PowerPoint Presentation</vt:lpstr>
      <vt:lpstr>PowerPoint Presentation</vt:lpstr>
      <vt:lpstr>PowerPoint Presentation</vt:lpstr>
      <vt:lpstr>Program Goals </vt:lpstr>
      <vt:lpstr>NNJ-B2B Eligibility Criteria</vt:lpstr>
      <vt:lpstr>STEM Under-Represented Minority Transfer Rate</vt:lpstr>
      <vt:lpstr>NNJ-B2B Success Stories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Burl Yearwood</dc:creator>
  <cp:lastModifiedBy>Burl Yearwood</cp:lastModifiedBy>
  <cp:revision>16</cp:revision>
  <dcterms:created xsi:type="dcterms:W3CDTF">2022-10-06T17:39:01Z</dcterms:created>
  <dcterms:modified xsi:type="dcterms:W3CDTF">2023-02-21T13:53:00Z</dcterms:modified>
</cp:coreProperties>
</file>